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2"/>
  </p:notesMasterIdLst>
  <p:handoutMasterIdLst>
    <p:handoutMasterId r:id="rId13"/>
  </p:handoutMasterIdLst>
  <p:sldIdLst>
    <p:sldId id="392" r:id="rId2"/>
    <p:sldId id="391" r:id="rId3"/>
    <p:sldId id="405" r:id="rId4"/>
    <p:sldId id="411" r:id="rId5"/>
    <p:sldId id="406" r:id="rId6"/>
    <p:sldId id="407" r:id="rId7"/>
    <p:sldId id="408" r:id="rId8"/>
    <p:sldId id="409" r:id="rId9"/>
    <p:sldId id="410" r:id="rId10"/>
    <p:sldId id="399" r:id="rId11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63" autoAdjust="0"/>
    <p:restoredTop sz="71256" autoAdjust="0"/>
  </p:normalViewPr>
  <p:slideViewPr>
    <p:cSldViewPr>
      <p:cViewPr varScale="1">
        <p:scale>
          <a:sx n="60" d="100"/>
          <a:sy n="60" d="100"/>
        </p:scale>
        <p:origin x="-13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06" y="-96"/>
      </p:cViewPr>
      <p:guideLst>
        <p:guide orient="horz" pos="2911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958286028199964"/>
          <c:y val="0.13670422045197567"/>
          <c:w val="0.75723884514435691"/>
          <c:h val="0.72163461292484643"/>
        </c:manualLayout>
      </c:layout>
      <c:barChart>
        <c:barDir val="col"/>
        <c:grouping val="clustered"/>
        <c:varyColors val="0"/>
        <c:ser>
          <c:idx val="0"/>
          <c:order val="0"/>
          <c:tx>
            <c:v>May Revise STRS Rates</c:v>
          </c:tx>
          <c:invertIfNegative val="0"/>
          <c:dLbls>
            <c:txPr>
              <a:bodyPr/>
              <a:lstStyle/>
              <a:p>
                <a:pPr>
                  <a:defRPr sz="14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STRS!$B$7:$I$8</c:f>
              <c:multiLvlStrCache>
                <c:ptCount val="8"/>
                <c:lvl>
                  <c:pt idx="0">
                    <c:v>8.25%</c:v>
                  </c:pt>
                  <c:pt idx="1">
                    <c:v>9.50%</c:v>
                  </c:pt>
                  <c:pt idx="2">
                    <c:v>11.10%</c:v>
                  </c:pt>
                  <c:pt idx="3">
                    <c:v>12.70%</c:v>
                  </c:pt>
                  <c:pt idx="4">
                    <c:v>14.30%</c:v>
                  </c:pt>
                  <c:pt idx="5">
                    <c:v>15.90%</c:v>
                  </c:pt>
                  <c:pt idx="6">
                    <c:v>17.50%</c:v>
                  </c:pt>
                  <c:pt idx="7">
                    <c:v>19.10%</c:v>
                  </c:pt>
                </c:lvl>
                <c:lvl>
                  <c:pt idx="0">
                    <c:v>2014-15</c:v>
                  </c:pt>
                  <c:pt idx="1">
                    <c:v>2014-15</c:v>
                  </c:pt>
                  <c:pt idx="2">
                    <c:v>2015-16</c:v>
                  </c:pt>
                  <c:pt idx="3">
                    <c:v>2016-17</c:v>
                  </c:pt>
                  <c:pt idx="4">
                    <c:v>2017-18</c:v>
                  </c:pt>
                  <c:pt idx="5">
                    <c:v>2018-19</c:v>
                  </c:pt>
                  <c:pt idx="6">
                    <c:v>2019-20</c:v>
                  </c:pt>
                  <c:pt idx="7">
                    <c:v>2020-21</c:v>
                  </c:pt>
                </c:lvl>
              </c:multiLvlStrCache>
            </c:multiLvlStrRef>
          </c:cat>
          <c:val>
            <c:numRef>
              <c:f>STRS!$B$5:$I$5</c:f>
              <c:numCache>
                <c:formatCode>_(* #,##0_);_(* \(#,##0\);_(* "-"_);_(@_)</c:formatCode>
                <c:ptCount val="8"/>
                <c:pt idx="0" formatCode="_(&quot;$&quot;* #,##0_);_(&quot;$&quot;* \(#,##0\);_(&quot;$&quot;* &quot;-&quot;??_);_(@_)">
                  <c:v>9775862</c:v>
                </c:pt>
                <c:pt idx="1">
                  <c:v>11257053.212121213</c:v>
                </c:pt>
                <c:pt idx="2" formatCode="_(&quot;$&quot;* #,##0_);_(&quot;$&quot;* \(#,##0\);_(&quot;$&quot;* &quot;-&quot;??_);_(@_)">
                  <c:v>13152977.963636363</c:v>
                </c:pt>
                <c:pt idx="3" formatCode="_(&quot;$&quot;* #,##0_);_(&quot;$&quot;* \(#,##0\);_(&quot;$&quot;* &quot;-&quot;??_);_(@_)">
                  <c:v>15048902.715151515</c:v>
                </c:pt>
                <c:pt idx="4" formatCode="_(&quot;$&quot;* #,##0_);_(&quot;$&quot;* \(#,##0\);_(&quot;$&quot;* &quot;-&quot;??_);_(@_)">
                  <c:v>16944827.466666665</c:v>
                </c:pt>
                <c:pt idx="5" formatCode="_(&quot;$&quot;* #,##0_);_(&quot;$&quot;* \(#,##0\);_(&quot;$&quot;* &quot;-&quot;??_);_(@_)">
                  <c:v>18840752.218181819</c:v>
                </c:pt>
                <c:pt idx="6" formatCode="_(&quot;$&quot;* #,##0_);_(&quot;$&quot;* \(#,##0\);_(&quot;$&quot;* &quot;-&quot;??_);_(@_)">
                  <c:v>20736676.969696969</c:v>
                </c:pt>
                <c:pt idx="7" formatCode="_(&quot;$&quot;* #,##0_);_(&quot;$&quot;* \(#,##0\);_(&quot;$&quot;* &quot;-&quot;??_);_(@_)">
                  <c:v>22632601.721212123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790464"/>
        <c:axId val="37792000"/>
      </c:barChart>
      <c:catAx>
        <c:axId val="37790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37792000"/>
        <c:crosses val="autoZero"/>
        <c:auto val="1"/>
        <c:lblAlgn val="ctr"/>
        <c:lblOffset val="100"/>
        <c:noMultiLvlLbl val="0"/>
      </c:catAx>
      <c:valAx>
        <c:axId val="37792000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377904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871936"/>
        <c:axId val="94873472"/>
      </c:barChart>
      <c:catAx>
        <c:axId val="94871936"/>
        <c:scaling>
          <c:orientation val="minMax"/>
        </c:scaling>
        <c:delete val="0"/>
        <c:axPos val="b"/>
        <c:majorTickMark val="out"/>
        <c:minorTickMark val="none"/>
        <c:tickLblPos val="nextTo"/>
        <c:crossAx val="94873472"/>
        <c:crosses val="autoZero"/>
        <c:auto val="1"/>
        <c:lblAlgn val="ctr"/>
        <c:lblOffset val="100"/>
        <c:noMultiLvlLbl val="0"/>
      </c:catAx>
      <c:valAx>
        <c:axId val="94873472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948719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CalPERS Rates</c:v>
          </c:tx>
          <c:invertIfNegative val="0"/>
          <c:dLbls>
            <c:txPr>
              <a:bodyPr/>
              <a:lstStyle/>
              <a:p>
                <a:pPr>
                  <a:defRPr sz="14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PERS!$A$10:$E$11</c:f>
              <c:multiLvlStrCache>
                <c:ptCount val="5"/>
                <c:lvl>
                  <c:pt idx="0">
                    <c:v>11.77%</c:v>
                  </c:pt>
                  <c:pt idx="1">
                    <c:v>12.60%</c:v>
                  </c:pt>
                  <c:pt idx="2">
                    <c:v>15.00%</c:v>
                  </c:pt>
                  <c:pt idx="3">
                    <c:v>16.60%</c:v>
                  </c:pt>
                  <c:pt idx="4">
                    <c:v>18.20%</c:v>
                  </c:pt>
                </c:lvl>
                <c:lvl>
                  <c:pt idx="0">
                    <c:v>2014-15</c:v>
                  </c:pt>
                  <c:pt idx="1">
                    <c:v>2015-16</c:v>
                  </c:pt>
                  <c:pt idx="2">
                    <c:v>2016-17</c:v>
                  </c:pt>
                  <c:pt idx="3">
                    <c:v>2017-18</c:v>
                  </c:pt>
                  <c:pt idx="4">
                    <c:v>2018-19</c:v>
                  </c:pt>
                </c:lvl>
              </c:multiLvlStrCache>
            </c:multiLvlStrRef>
          </c:cat>
          <c:val>
            <c:numRef>
              <c:f>PERS!$A$14:$E$14</c:f>
              <c:numCache>
                <c:formatCode>_("$"* #,##0_);_("$"* \(#,##0\);_("$"* "-"??_);_(@_)</c:formatCode>
                <c:ptCount val="5"/>
                <c:pt idx="0">
                  <c:v>6003201</c:v>
                </c:pt>
                <c:pt idx="1">
                  <c:v>6425990.3661541082</c:v>
                </c:pt>
                <c:pt idx="2">
                  <c:v>7649988.5311358422</c:v>
                </c:pt>
                <c:pt idx="3">
                  <c:v>8465987.3077903334</c:v>
                </c:pt>
                <c:pt idx="4">
                  <c:v>9281986.0844448227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558464"/>
        <c:axId val="28560000"/>
      </c:barChart>
      <c:catAx>
        <c:axId val="28558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28560000"/>
        <c:crosses val="autoZero"/>
        <c:auto val="1"/>
        <c:lblAlgn val="ctr"/>
        <c:lblOffset val="100"/>
        <c:noMultiLvlLbl val="0"/>
      </c:catAx>
      <c:valAx>
        <c:axId val="28560000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285584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445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445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fld id="{5716BECD-842E-4FA0-B103-B5292443B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9187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445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8038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627" y="4390030"/>
            <a:ext cx="5099585" cy="415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445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fld id="{FBB6649C-BB80-46A3-B873-2282FFDF29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953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B6649C-BB80-46A3-B873-2282FFDF292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94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B6649C-BB80-46A3-B873-2282FFDF29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38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B6649C-BB80-46A3-B873-2282FFDF292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46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B6649C-BB80-46A3-B873-2282FFDF292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96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B6649C-BB80-46A3-B873-2282FFDF292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43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B6649C-BB80-46A3-B873-2282FFDF292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97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114" y="4390030"/>
            <a:ext cx="5562610" cy="41580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9740B-A9E6-47CF-9013-803667E4B2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74343-6EA2-49ED-A84A-87B82F39DC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3098-40E2-44AF-B762-B77B980782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8E817BA-EA7E-4000-9AA6-DCC653FB41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7B485-8752-47A9-B0E2-73DD55880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42C2F-A10D-4CAE-913A-CFC0294A97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652B4-D4B5-4A6D-8379-477602EEE6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19DF5-5FAE-402B-9075-318096A35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965A3-0086-47FC-A159-808B6AD6D3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B4AF9-062A-4A5F-9349-B9325DDA58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37131-0023-4C44-B814-43DCB1296C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E4382-42BF-4A89-967B-224ACB54B9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15E298-CAB0-4F90-B669-2B812DB9DB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wccusd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86BFE-B3F3-4188-9CC8-149B29F3BC1F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z="3600" dirty="0"/>
              <a:t>West Contra Costa</a:t>
            </a:r>
            <a:br>
              <a:rPr lang="en-US" sz="3600" dirty="0"/>
            </a:br>
            <a:r>
              <a:rPr lang="en-US" sz="3600" dirty="0"/>
              <a:t>Unified School District</a:t>
            </a:r>
            <a:br>
              <a:rPr lang="en-US" sz="3600" dirty="0"/>
            </a:br>
            <a:r>
              <a:rPr lang="en-US" sz="2800" dirty="0" smtClean="0"/>
              <a:t>May 28, 2014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2014-15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Governor’s May Revision</a:t>
            </a:r>
            <a:endParaRPr lang="en-US" sz="2800" dirty="0"/>
          </a:p>
        </p:txBody>
      </p:sp>
      <p:pic>
        <p:nvPicPr>
          <p:cNvPr id="2052" name="Picture 4" descr="logoC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981200"/>
            <a:ext cx="23622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047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2DBE-B94C-4CF7-BEB7-53A36AF4FCA4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524000"/>
            <a:ext cx="8458200" cy="3505200"/>
          </a:xfrm>
        </p:spPr>
        <p:txBody>
          <a:bodyPr/>
          <a:lstStyle/>
          <a:p>
            <a:pPr lvl="1">
              <a:spcBef>
                <a:spcPct val="0"/>
              </a:spcBef>
              <a:buNone/>
            </a:pPr>
            <a:r>
              <a:rPr lang="en-US" sz="2400" dirty="0" smtClean="0"/>
              <a:t>May Revision of Governors Budget</a:t>
            </a:r>
          </a:p>
          <a:p>
            <a:pPr lvl="1">
              <a:spcBef>
                <a:spcPct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May 28, 2014 Board Meeting</a:t>
            </a:r>
          </a:p>
          <a:p>
            <a:pPr lvl="1">
              <a:spcBef>
                <a:spcPct val="0"/>
              </a:spcBef>
              <a:buNone/>
            </a:pPr>
            <a:r>
              <a:rPr lang="en-US" sz="2400" dirty="0" smtClean="0"/>
              <a:t>Preliminary Budget and Public Hearing</a:t>
            </a:r>
          </a:p>
          <a:p>
            <a:pPr lvl="1">
              <a:spcBef>
                <a:spcPct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June 11, 2014 Board Meeting</a:t>
            </a:r>
          </a:p>
          <a:p>
            <a:pPr lvl="1">
              <a:spcBef>
                <a:spcPct val="0"/>
              </a:spcBef>
              <a:buNone/>
            </a:pPr>
            <a:r>
              <a:rPr lang="en-US" sz="2400" dirty="0" smtClean="0"/>
              <a:t>Budget Adoption</a:t>
            </a:r>
          </a:p>
          <a:p>
            <a:pPr lvl="1">
              <a:spcBef>
                <a:spcPct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June  25, 2014 Board Meeting</a:t>
            </a:r>
          </a:p>
          <a:p>
            <a:pPr lvl="1">
              <a:spcBef>
                <a:spcPct val="0"/>
              </a:spcBef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>
              <a:spcBef>
                <a:spcPct val="0"/>
              </a:spcBef>
              <a:buFontTx/>
              <a:buNone/>
            </a:pPr>
            <a:endParaRPr lang="en-US" dirty="0" smtClean="0"/>
          </a:p>
          <a:p>
            <a:pPr lvl="1">
              <a:spcBef>
                <a:spcPct val="0"/>
              </a:spcBef>
              <a:buFontTx/>
              <a:buNone/>
            </a:pPr>
            <a:endParaRPr lang="en-US" dirty="0"/>
          </a:p>
          <a:p>
            <a:pPr lvl="1">
              <a:spcBef>
                <a:spcPct val="0"/>
              </a:spcBef>
              <a:buFontTx/>
              <a:buNone/>
            </a:pPr>
            <a:endParaRPr lang="en-US" dirty="0"/>
          </a:p>
          <a:p>
            <a:pPr lvl="1">
              <a:spcBef>
                <a:spcPct val="0"/>
              </a:spcBef>
              <a:buFontTx/>
              <a:buNone/>
            </a:pPr>
            <a:endParaRPr lang="en-US" dirty="0" smtClean="0"/>
          </a:p>
          <a:p>
            <a:pPr lvl="1">
              <a:spcBef>
                <a:spcPct val="0"/>
              </a:spcBef>
              <a:buFontTx/>
              <a:buNone/>
            </a:pPr>
            <a:endParaRPr lang="en-US" dirty="0"/>
          </a:p>
        </p:txBody>
      </p:sp>
      <p:pic>
        <p:nvPicPr>
          <p:cNvPr id="263172" name="Picture 4" descr="MCBD07022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533400"/>
            <a:ext cx="1219200" cy="1981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62000" y="5438607"/>
            <a:ext cx="746760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Financial reports available on the web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hlinkClick r:id="rId4"/>
              </a:rPr>
              <a:t>http://www.wccusd.net/</a:t>
            </a:r>
            <a:endParaRPr lang="en-US" sz="2000" dirty="0"/>
          </a:p>
        </p:txBody>
      </p:sp>
      <p:pic>
        <p:nvPicPr>
          <p:cNvPr id="8" name="Picture 2" descr="C:\Documents and Settings\SGamba\Local Settings\Temporary Internet Files\Content.IE5\2MZ2895I\MC90043253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1549400"/>
            <a:ext cx="850793" cy="660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07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2B9E-79F7-4829-B02C-D7639246FC93}" type="slidenum">
              <a:rPr lang="en-US"/>
              <a:pPr/>
              <a:t>2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Revision</a:t>
            </a:r>
            <a:endParaRPr lang="en-US" dirty="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 Revenues </a:t>
            </a:r>
            <a:r>
              <a:rPr lang="en-US" dirty="0"/>
              <a:t>are </a:t>
            </a:r>
            <a:r>
              <a:rPr lang="en-US" dirty="0" smtClean="0"/>
              <a:t>positive</a:t>
            </a:r>
          </a:p>
          <a:p>
            <a:pPr lvl="1"/>
            <a:r>
              <a:rPr lang="en-US" dirty="0" smtClean="0"/>
              <a:t>Prop 30 </a:t>
            </a:r>
          </a:p>
          <a:p>
            <a:pPr lvl="1"/>
            <a:r>
              <a:rPr lang="en-US" dirty="0" smtClean="0"/>
              <a:t>Positive economic growth</a:t>
            </a:r>
          </a:p>
          <a:p>
            <a:r>
              <a:rPr lang="en-US" dirty="0" smtClean="0"/>
              <a:t>January 2014 revenue proposals for schools – no change for the May Revision</a:t>
            </a:r>
          </a:p>
          <a:p>
            <a:r>
              <a:rPr lang="en-US" dirty="0" smtClean="0"/>
              <a:t>Local Control Funding Formula program moves forward as planned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4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Revision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r>
              <a:rPr lang="en-US" dirty="0" smtClean="0"/>
              <a:t>Revenue volatility remains a concern due to the temporary nature of Prop 30</a:t>
            </a:r>
          </a:p>
          <a:p>
            <a:pPr lvl="1"/>
            <a:r>
              <a:rPr lang="en-US" dirty="0" smtClean="0"/>
              <a:t>Passed in 2012</a:t>
            </a:r>
          </a:p>
          <a:p>
            <a:pPr lvl="1"/>
            <a:r>
              <a:rPr lang="en-US" dirty="0" smtClean="0"/>
              <a:t>The .25% sales tax expires in 2016</a:t>
            </a:r>
          </a:p>
          <a:p>
            <a:pPr lvl="1"/>
            <a:r>
              <a:rPr lang="en-US" dirty="0" smtClean="0"/>
              <a:t>The personal income tax component expires in 2018</a:t>
            </a:r>
          </a:p>
          <a:p>
            <a:r>
              <a:rPr lang="en-US" dirty="0" smtClean="0"/>
              <a:t>2019-20 the State will no longer be collecting the $7 billion in Prop 30 funds</a:t>
            </a:r>
          </a:p>
          <a:p>
            <a:r>
              <a:rPr lang="en-US" dirty="0" smtClean="0"/>
              <a:t>Historically, the economy has not been stable over that number of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B485-8752-47A9-B0E2-73DD5588066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Conference Committee Considering….</a:t>
            </a:r>
          </a:p>
          <a:p>
            <a:pPr lvl="1"/>
            <a:r>
              <a:rPr lang="en-US" dirty="0" smtClean="0"/>
              <a:t>State Teacher Retiree System Rates</a:t>
            </a:r>
          </a:p>
          <a:p>
            <a:pPr lvl="1"/>
            <a:r>
              <a:rPr lang="en-US" dirty="0" smtClean="0"/>
              <a:t>Career Technical Education Fund</a:t>
            </a:r>
          </a:p>
          <a:p>
            <a:pPr lvl="1"/>
            <a:r>
              <a:rPr lang="en-US" dirty="0" smtClean="0"/>
              <a:t>Common Core Funding</a:t>
            </a:r>
          </a:p>
          <a:p>
            <a:pPr lvl="1"/>
            <a:r>
              <a:rPr lang="en-US" dirty="0" smtClean="0"/>
              <a:t>Transitional Kindergarten </a:t>
            </a:r>
          </a:p>
          <a:p>
            <a:r>
              <a:rPr lang="en-US" dirty="0" smtClean="0"/>
              <a:t>These debates will likely result in action by June 15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B485-8752-47A9-B0E2-73DD5588066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8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Revision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Biggest issue – State Teacher Retirement System (STRS)</a:t>
            </a:r>
          </a:p>
          <a:p>
            <a:pPr lvl="1"/>
            <a:r>
              <a:rPr lang="en-US" dirty="0" smtClean="0"/>
              <a:t>STRS has a large unfunded liability </a:t>
            </a:r>
          </a:p>
          <a:p>
            <a:pPr lvl="1"/>
            <a:r>
              <a:rPr lang="en-US" dirty="0" smtClean="0"/>
              <a:t>May Revise includes implementation of the STRS funding plan in 2014-15 – a year earlier than previously proposed</a:t>
            </a:r>
          </a:p>
          <a:p>
            <a:pPr lvl="1"/>
            <a:r>
              <a:rPr lang="en-US" dirty="0" smtClean="0"/>
              <a:t>The new implementation plan in the May revision funds the STRS over 7 years, January proposal was 30 years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B485-8752-47A9-B0E2-73DD5588066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STRS Multi Year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B485-8752-47A9-B0E2-73DD5588066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854285"/>
              </p:ext>
            </p:extLst>
          </p:nvPr>
        </p:nvGraphicFramePr>
        <p:xfrm>
          <a:off x="76200" y="1295400"/>
          <a:ext cx="8915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275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err="1" smtClean="0"/>
              <a:t>CalPERS</a:t>
            </a:r>
            <a:r>
              <a:rPr lang="en-US" dirty="0" smtClean="0"/>
              <a:t> contribution rates for the retiree program also scheduled to increase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B485-8752-47A9-B0E2-73DD55880667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2375784"/>
              </p:ext>
            </p:extLst>
          </p:nvPr>
        </p:nvGraphicFramePr>
        <p:xfrm>
          <a:off x="1066800" y="2438400"/>
          <a:ext cx="6858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233679"/>
              </p:ext>
            </p:extLst>
          </p:nvPr>
        </p:nvGraphicFramePr>
        <p:xfrm>
          <a:off x="533400" y="2286000"/>
          <a:ext cx="7924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940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/>
          <a:lstStyle/>
          <a:p>
            <a:r>
              <a:rPr lang="en-US" dirty="0" smtClean="0"/>
              <a:t>May Revise</a:t>
            </a:r>
            <a:br>
              <a:rPr lang="en-US" dirty="0" smtClean="0"/>
            </a:br>
            <a:r>
              <a:rPr lang="en-US" dirty="0" smtClean="0"/>
              <a:t>Retirement System Increases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B485-8752-47A9-B0E2-73DD5588066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7800" y="502920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These rate increases will consume LCFF: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14% of new base funding in 2014-15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16% of new base funding in 2015-16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34% of new base funding in 2016-17</a:t>
            </a:r>
            <a:endParaRPr lang="en-US" sz="24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8244975"/>
              </p:ext>
            </p:extLst>
          </p:nvPr>
        </p:nvGraphicFramePr>
        <p:xfrm>
          <a:off x="152400" y="1676400"/>
          <a:ext cx="8915399" cy="3200398"/>
        </p:xfrm>
        <a:graphic>
          <a:graphicData uri="http://schemas.openxmlformats.org/drawingml/2006/table">
            <a:tbl>
              <a:tblPr/>
              <a:tblGrid>
                <a:gridCol w="1791511"/>
                <a:gridCol w="1391055"/>
                <a:gridCol w="1391055"/>
                <a:gridCol w="1391055"/>
                <a:gridCol w="1391055"/>
                <a:gridCol w="1559668"/>
              </a:tblGrid>
              <a:tr h="36602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 Increase for Employer Contribution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2014-15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2015-16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2016-17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2017-18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2018-19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$ 1,481,191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$ 1,895,925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$ 1,895,925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$ 1,895,925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1,895,925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225,420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422,789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$ 1,223,998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815,999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815,999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1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Increase over prior year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$ 1,706,611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$ 2,318,714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$ 3,119,923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$ 2,711,924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2,711,924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1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Cumulative Increase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$ 4,025,325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$ 7,145,248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$ 9,857,171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$ 12,569,095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2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These estimates do not reflect staffing or step and column adjustments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83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Revise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Legislature is putting forward an alternative proposal</a:t>
            </a:r>
          </a:p>
          <a:p>
            <a:pPr lvl="1"/>
            <a:r>
              <a:rPr lang="en-US" dirty="0" smtClean="0"/>
              <a:t>Would lessen the cost slightly in 2014-15</a:t>
            </a:r>
          </a:p>
          <a:p>
            <a:pPr lvl="1"/>
            <a:r>
              <a:rPr lang="en-US" dirty="0" smtClean="0"/>
              <a:t>The concept of funding the retirement liability remains in place</a:t>
            </a:r>
          </a:p>
          <a:p>
            <a:r>
              <a:rPr lang="en-US" dirty="0" smtClean="0"/>
              <a:t>Rate increases will be reflected in the Multi Year Projection for the 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B485-8752-47A9-B0E2-73DD5588066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4373</TotalTime>
  <Words>405</Words>
  <Application>Microsoft Office PowerPoint</Application>
  <PresentationFormat>On-screen Show (4:3)</PresentationFormat>
  <Paragraphs>105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West Contra Costa Unified School District May 28, 2014 </vt:lpstr>
      <vt:lpstr>May Revision</vt:lpstr>
      <vt:lpstr>May Revision</vt:lpstr>
      <vt:lpstr>May Revision</vt:lpstr>
      <vt:lpstr>May Revision</vt:lpstr>
      <vt:lpstr>STRS Multi Year Rates</vt:lpstr>
      <vt:lpstr>May Revision</vt:lpstr>
      <vt:lpstr>May Revise Retirement System Increases</vt:lpstr>
      <vt:lpstr>May Revise</vt:lpstr>
      <vt:lpstr>Next Steps</vt:lpstr>
    </vt:vector>
  </TitlesOfParts>
  <Company>WCCUSD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Contra Costa Unified School District</dc:title>
  <dc:creator>WCC_User</dc:creator>
  <cp:lastModifiedBy>Sheri Gamba</cp:lastModifiedBy>
  <cp:revision>346</cp:revision>
  <cp:lastPrinted>2011-12-07T23:45:37Z</cp:lastPrinted>
  <dcterms:created xsi:type="dcterms:W3CDTF">2003-09-15T23:02:38Z</dcterms:created>
  <dcterms:modified xsi:type="dcterms:W3CDTF">2014-05-28T22:12:44Z</dcterms:modified>
</cp:coreProperties>
</file>